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10" r:id="rId2"/>
    <p:sldId id="404" r:id="rId3"/>
    <p:sldId id="400" r:id="rId4"/>
    <p:sldId id="402" r:id="rId5"/>
    <p:sldId id="365" r:id="rId6"/>
    <p:sldId id="398" r:id="rId7"/>
    <p:sldId id="403" r:id="rId8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E1F2FF"/>
    <a:srgbClr val="00AA55"/>
    <a:srgbClr val="006633"/>
    <a:srgbClr val="E0FFE6"/>
    <a:srgbClr val="CC0000"/>
    <a:srgbClr val="FFE0E0"/>
    <a:srgbClr val="FBDDD9"/>
    <a:srgbClr val="D4CFC5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9" autoAdjust="0"/>
    <p:restoredTop sz="92277" autoAdjust="0"/>
  </p:normalViewPr>
  <p:slideViewPr>
    <p:cSldViewPr snapToGrid="0" showGuides="1">
      <p:cViewPr varScale="1">
        <p:scale>
          <a:sx n="72" d="100"/>
          <a:sy n="72" d="100"/>
        </p:scale>
        <p:origin x="490" y="72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hyperlink" Target="https://hjsportfoliolist.netlify.app/pages/pg/swordsma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hyperlink" Target="https://hjsportfoliolist.netlify.app/pages/lostark/emberspirit/emberspirit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microsoft.com/office/2007/relationships/hdphoto" Target="../media/hdphoto9.wdp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4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19.jp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B42DE-DEFD-3911-B970-D72B4AAE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1CA8D7-DD2D-7EFF-B59E-326A0EF880E1}"/>
              </a:ext>
            </a:extLst>
          </p:cNvPr>
          <p:cNvSpPr/>
          <p:nvPr/>
        </p:nvSpPr>
        <p:spPr>
          <a:xfrm>
            <a:off x="-2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A0DC59-7E0A-0BF6-8AFA-CFEC2DD77DF1}"/>
              </a:ext>
            </a:extLst>
          </p:cNvPr>
          <p:cNvGrpSpPr/>
          <p:nvPr/>
        </p:nvGrpSpPr>
        <p:grpSpPr>
          <a:xfrm>
            <a:off x="6764220" y="1135571"/>
            <a:ext cx="4320000" cy="4586858"/>
            <a:chOff x="6764220" y="1135571"/>
            <a:chExt cx="4320000" cy="458685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9692DF5-4332-2BAB-41B0-733A02E78684}"/>
                </a:ext>
              </a:extLst>
            </p:cNvPr>
            <p:cNvGrpSpPr/>
            <p:nvPr/>
          </p:nvGrpSpPr>
          <p:grpSpPr>
            <a:xfrm>
              <a:off x="6764220" y="1135571"/>
              <a:ext cx="4320000" cy="1329980"/>
              <a:chOff x="6227475" y="1135571"/>
              <a:chExt cx="4320000" cy="132998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6C99CF-DC8D-A320-2146-87173094DBFE}"/>
                  </a:ext>
                </a:extLst>
              </p:cNvPr>
              <p:cNvSpPr txBox="1"/>
              <p:nvPr/>
            </p:nvSpPr>
            <p:spPr>
              <a:xfrm>
                <a:off x="6227475" y="1135571"/>
                <a:ext cx="3197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전투를 </a:t>
                </a:r>
                <a:r>
                  <a:rPr lang="ko-KR" altLang="en-US" dirty="0">
                    <a:solidFill>
                      <a:srgbClr val="0070C0"/>
                    </a:solidFill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분석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하다</a:t>
                </a:r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역기획</a:t>
                </a:r>
                <a:r>
                  <a:rPr lang="ko-KR" altLang="en-US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과 데이터 테이블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06A193-70B0-EA34-14EE-F9AAFA50654E}"/>
                  </a:ext>
                </a:extLst>
              </p:cNvPr>
              <p:cNvSpPr txBox="1"/>
              <p:nvPr/>
            </p:nvSpPr>
            <p:spPr>
              <a:xfrm>
                <a:off x="6227475" y="1412570"/>
                <a:ext cx="2913325" cy="1052981"/>
              </a:xfrm>
              <a:prstGeom prst="rect">
                <a:avLst/>
              </a:prstGeom>
              <a:noFill/>
            </p:spPr>
            <p:txBody>
              <a:bodyPr wrap="none" lIns="288000" tIns="0" rIns="0" bIns="0" rtlCol="0" anchor="b">
                <a:spAutoFit/>
              </a:bodyPr>
              <a:lstStyle>
                <a:defPPr>
                  <a:defRPr lang="ko-KR"/>
                </a:defPPr>
                <a:lvl1pPr marL="342900" indent="-342900">
                  <a:lnSpc>
                    <a:spcPct val="200000"/>
                  </a:lnSpc>
                  <a:buFont typeface="+mj-lt"/>
                  <a:buAutoNum type="arabicParenR"/>
                  <a:defRPr sz="12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로스트아크 창술사 전투 시스템 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역기획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창술사 스킬 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역기획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스킬 관련 데이터 테이블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AB5CFC8-1E95-F6CB-7104-53C158A55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475" y="1412570"/>
                <a:ext cx="432000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A6F67A5-946C-BE4C-7548-FD10EEC400FA}"/>
                </a:ext>
              </a:extLst>
            </p:cNvPr>
            <p:cNvGrpSpPr/>
            <p:nvPr/>
          </p:nvGrpSpPr>
          <p:grpSpPr>
            <a:xfrm>
              <a:off x="6764220" y="3133342"/>
              <a:ext cx="4320000" cy="960648"/>
              <a:chOff x="6227475" y="3269811"/>
              <a:chExt cx="4320000" cy="96064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D7BA5B-16C6-461A-AA79-3C73002D14B6}"/>
                  </a:ext>
                </a:extLst>
              </p:cNvPr>
              <p:cNvSpPr txBox="1"/>
              <p:nvPr/>
            </p:nvSpPr>
            <p:spPr>
              <a:xfrm>
                <a:off x="6227475" y="3269811"/>
                <a:ext cx="2364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전투를 </a:t>
                </a:r>
                <a:r>
                  <a:rPr lang="ko-KR" altLang="en-US" dirty="0">
                    <a:solidFill>
                      <a:srgbClr val="0070C0"/>
                    </a:solidFill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설계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하다</a:t>
                </a:r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신규 캐릭터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6CD888-589E-63E3-85D1-0CB1C49755EB}"/>
                  </a:ext>
                </a:extLst>
              </p:cNvPr>
              <p:cNvSpPr txBox="1"/>
              <p:nvPr/>
            </p:nvSpPr>
            <p:spPr>
              <a:xfrm>
                <a:off x="6227475" y="3546810"/>
                <a:ext cx="2551047" cy="683649"/>
              </a:xfrm>
              <a:prstGeom prst="rect">
                <a:avLst/>
              </a:prstGeom>
              <a:noFill/>
            </p:spPr>
            <p:txBody>
              <a:bodyPr wrap="none" lIns="288000" tIns="0" rIns="0" bIns="0" rtlCol="0" anchor="b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로스트아크 신규 클래스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화령사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창작 게임의 캐릭터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검객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025604B-47D4-DE1B-3581-85C522142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475" y="3546810"/>
                <a:ext cx="432000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89BF62-223A-C409-F23B-F6A13191D037}"/>
                </a:ext>
              </a:extLst>
            </p:cNvPr>
            <p:cNvGrpSpPr/>
            <p:nvPr/>
          </p:nvGrpSpPr>
          <p:grpSpPr>
            <a:xfrm>
              <a:off x="6764220" y="4761781"/>
              <a:ext cx="4320000" cy="960648"/>
              <a:chOff x="6227475" y="4920803"/>
              <a:chExt cx="4320000" cy="9606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6DD1BB-14CE-7336-2CA2-918BBFE9D193}"/>
                  </a:ext>
                </a:extLst>
              </p:cNvPr>
              <p:cNvSpPr txBox="1"/>
              <p:nvPr/>
            </p:nvSpPr>
            <p:spPr>
              <a:xfrm>
                <a:off x="6227475" y="4920803"/>
                <a:ext cx="27619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전투를 </a:t>
                </a:r>
                <a:r>
                  <a:rPr lang="ko-KR" altLang="en-US" dirty="0">
                    <a:solidFill>
                      <a:srgbClr val="0070C0"/>
                    </a:solidFill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구현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하다</a:t>
                </a:r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협업 및 개발 경험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0432DE-5D71-4DAD-D927-2D32879299A2}"/>
                  </a:ext>
                </a:extLst>
              </p:cNvPr>
              <p:cNvSpPr txBox="1"/>
              <p:nvPr/>
            </p:nvSpPr>
            <p:spPr>
              <a:xfrm>
                <a:off x="6227475" y="5197802"/>
                <a:ext cx="3445522" cy="683649"/>
              </a:xfrm>
              <a:prstGeom prst="rect">
                <a:avLst/>
              </a:prstGeom>
              <a:noFill/>
            </p:spPr>
            <p:txBody>
              <a:bodyPr wrap="none" lIns="288000" tIns="0" rIns="0" bIns="0" rtlCol="0" anchor="b">
                <a:spAutoFit/>
              </a:bodyPr>
              <a:lstStyle>
                <a:defPPr>
                  <a:defRPr lang="ko-KR"/>
                </a:defPPr>
                <a:lvl1pPr marL="342900" indent="-342900">
                  <a:lnSpc>
                    <a:spcPct val="200000"/>
                  </a:lnSpc>
                  <a:buFont typeface="+mj-lt"/>
                  <a:buAutoNum type="arabicParenR"/>
                  <a:defRPr sz="12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NCS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국비 교육에서 진행한 팀 프로젝트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대학교를 다니며 프로그래머로 참여한 프로젝트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87D56F6-D512-C2B2-9904-FD4693883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475" y="5197802"/>
                <a:ext cx="432000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2B2C25-0CB2-BF3E-7758-F5344C9A06D4}"/>
              </a:ext>
            </a:extLst>
          </p:cNvPr>
          <p:cNvSpPr txBox="1"/>
          <p:nvPr/>
        </p:nvSpPr>
        <p:spPr>
          <a:xfrm>
            <a:off x="679561" y="927488"/>
            <a:ext cx="4736874" cy="1015663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66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PORTFOLIO</a:t>
            </a:r>
            <a:endParaRPr lang="ko-KR" altLang="en-US" sz="6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C4AA3-D052-D993-F0FD-63A9F8EEB2D1}"/>
              </a:ext>
            </a:extLst>
          </p:cNvPr>
          <p:cNvSpPr txBox="1"/>
          <p:nvPr/>
        </p:nvSpPr>
        <p:spPr>
          <a:xfrm>
            <a:off x="2398782" y="1943151"/>
            <a:ext cx="1298432" cy="21544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전투 기획 </a:t>
            </a:r>
            <a:r>
              <a:rPr lang="en-US" altLang="ko-KR" sz="14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4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262660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3202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glow rad="127000">
                    <a:srgbClr val="FAFCBC"/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/>
                    <a:t>아크패시브 </a:t>
                  </a:r>
                  <a:r>
                    <a:rPr lang="en-US" altLang="ko-KR"/>
                    <a:t>: </a:t>
                  </a:r>
                  <a:r>
                    <a:rPr lang="ko-KR" altLang="en-US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D820581-94BE-E337-EE0C-1741C5BD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3202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3202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ERD </a:t>
              </a:r>
              <a:r>
                <a:rPr lang="ko-KR" altLang="en-US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36923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2.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949" y="947024"/>
              <a:ext cx="3839391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7549" y="2667321"/>
              <a:ext cx="3839391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850"/>
            <a:ext cx="3840000" cy="2160000"/>
            <a:chOff x="7918845" y="4387850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8845" y="4387850"/>
              <a:ext cx="3840000" cy="215953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850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2399600" cy="378614"/>
            <a:chOff x="6455645" y="947024"/>
            <a:chExt cx="2399600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2248080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기획 의도</a:t>
              </a:r>
              <a:r>
                <a:rPr lang="en-US" altLang="ko-KR" dirty="0"/>
                <a:t>(</a:t>
              </a:r>
              <a:r>
                <a:rPr lang="ko-KR" altLang="en-US"/>
                <a:t>전투의 방향성</a:t>
              </a:r>
              <a:r>
                <a:rPr lang="en-US" altLang="ko-KR" dirty="0"/>
                <a:t>, </a:t>
              </a:r>
              <a:r>
                <a:rPr lang="ko-KR" altLang="en-US"/>
                <a:t>스킬 구성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1583672" cy="378614"/>
            <a:chOff x="7918845" y="4387618"/>
            <a:chExt cx="1583672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1432151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7903796A-314C-41A0-DAB2-EF59C0BFF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B2CEDE2-D798-F780-986C-7595F2D1ACB1}"/>
              </a:ext>
            </a:extLst>
          </p:cNvPr>
          <p:cNvGrpSpPr/>
          <p:nvPr/>
        </p:nvGrpSpPr>
        <p:grpSpPr>
          <a:xfrm>
            <a:off x="7014484" y="240743"/>
            <a:ext cx="2221959" cy="195843"/>
            <a:chOff x="4933809" y="240743"/>
            <a:chExt cx="2221959" cy="19584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15ECCB-2CD1-20CE-6E5C-106EB029E706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872300B-6538-7899-82FB-35FE7BEA918D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642F51D-AA31-DF0D-5757-0A99BB04EB65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D02E041-763F-4377-2FD0-483961DEEFC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B131DAD-33FB-D5AD-8393-EDD06A29C3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648DE9EA-668D-105A-18BB-D860D51F62E0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B089B49D-9D62-3E07-3608-17850AB728BB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6209E5FE-4F0A-3A95-65F9-3E3D3C54F025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8F01C7-BFEC-AD87-7EB1-FA1148CBF9DF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0" name="직사각형 69">
                <a:hlinkClick r:id="rId11" tooltip="화령사 페이지"/>
                <a:extLst>
                  <a:ext uri="{FF2B5EF4-FFF2-40B4-BE49-F238E27FC236}">
                    <a16:creationId xmlns:a16="http://schemas.microsoft.com/office/drawing/2014/main" id="{D3FF226E-BF09-C114-10D8-A9BF5CEA517F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BAAC605-072F-544F-F02B-9A15134EAE3F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456FC9A-B978-BFB0-EEEC-B8C64C05E714}"/>
              </a:ext>
            </a:extLst>
          </p:cNvPr>
          <p:cNvGrpSpPr/>
          <p:nvPr/>
        </p:nvGrpSpPr>
        <p:grpSpPr>
          <a:xfrm>
            <a:off x="9701523" y="240743"/>
            <a:ext cx="2153441" cy="195843"/>
            <a:chOff x="8626320" y="240743"/>
            <a:chExt cx="2153441" cy="19584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7BB8B1-7120-C2BE-E0D4-72BBC6FB38D5}"/>
                </a:ext>
              </a:extLst>
            </p:cNvPr>
            <p:cNvSpPr txBox="1"/>
            <p:nvPr/>
          </p:nvSpPr>
          <p:spPr>
            <a:xfrm>
              <a:off x="888668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E1785B5-824B-E0DD-A5EE-98EFCAB6BDF5}"/>
                </a:ext>
              </a:extLst>
            </p:cNvPr>
            <p:cNvGrpSpPr/>
            <p:nvPr/>
          </p:nvGrpSpPr>
          <p:grpSpPr>
            <a:xfrm>
              <a:off x="9493994" y="240743"/>
              <a:ext cx="720317" cy="195843"/>
              <a:chOff x="9560211" y="380822"/>
              <a:chExt cx="720317" cy="195843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ABAF5A8-A7E6-9229-760D-86C5B2D4BCF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927E050-C226-E314-7493-2E76336F7C2D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8" name="그림 97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04C214-E7B6-9EC1-AC43-0679CF9E9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96" name="직사각형 95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7B8E920E-50ED-A1B0-EE21-32D689E12242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EC43E701-D9D5-5D5C-2D34-CE0144C6A5F4}"/>
                </a:ext>
              </a:extLst>
            </p:cNvPr>
            <p:cNvSpPr/>
            <p:nvPr/>
          </p:nvSpPr>
          <p:spPr>
            <a:xfrm>
              <a:off x="1026780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24B0190-BA26-69D4-7F2A-118657F04541}"/>
                </a:ext>
              </a:extLst>
            </p:cNvPr>
            <p:cNvGrpSpPr/>
            <p:nvPr/>
          </p:nvGrpSpPr>
          <p:grpSpPr>
            <a:xfrm>
              <a:off x="10480104" y="240743"/>
              <a:ext cx="299657" cy="195843"/>
              <a:chOff x="10480104" y="240743"/>
              <a:chExt cx="299657" cy="19584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AF1400A-6B1F-8D14-08D3-524FE1A9843E}"/>
                  </a:ext>
                </a:extLst>
              </p:cNvPr>
              <p:cNvSpPr txBox="1"/>
              <p:nvPr/>
            </p:nvSpPr>
            <p:spPr>
              <a:xfrm>
                <a:off x="10480104" y="261720"/>
                <a:ext cx="257566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검객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4" name="직사각형 93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BAAC2C1D-01A4-7E5F-654C-C194748D6505}"/>
                  </a:ext>
                </a:extLst>
              </p:cNvPr>
              <p:cNvSpPr/>
              <p:nvPr/>
            </p:nvSpPr>
            <p:spPr>
              <a:xfrm>
                <a:off x="10491841" y="240743"/>
                <a:ext cx="287920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0EE9642-2960-154A-BACB-B542B133A6BF}"/>
                </a:ext>
              </a:extLst>
            </p:cNvPr>
            <p:cNvSpPr txBox="1"/>
            <p:nvPr/>
          </p:nvSpPr>
          <p:spPr>
            <a:xfrm>
              <a:off x="862632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1E2AC94-CE5B-E13B-2642-18BA27A2BDB9}"/>
              </a:ext>
            </a:extLst>
          </p:cNvPr>
          <p:cNvSpPr txBox="1"/>
          <p:nvPr/>
        </p:nvSpPr>
        <p:spPr>
          <a:xfrm>
            <a:off x="9445739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76678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3.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12620" cy="315295"/>
            <a:chOff x="8872890" y="3596688"/>
            <a:chExt cx="1212620" cy="315295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61100" cy="163272"/>
              <a:chOff x="8948650" y="3921798"/>
              <a:chExt cx="1061100" cy="16327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6110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3333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560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11723</TotalTime>
  <Words>535</Words>
  <Application>Microsoft Office PowerPoint</Application>
  <PresentationFormat>와이드스크린</PresentationFormat>
  <Paragraphs>126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Pretendard</vt:lpstr>
      <vt:lpstr>Pretendard ExtraBold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PowerPoint 프레젠테이션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545</cp:revision>
  <dcterms:created xsi:type="dcterms:W3CDTF">2025-06-06T11:22:44Z</dcterms:created>
  <dcterms:modified xsi:type="dcterms:W3CDTF">2025-09-01T11:52:57Z</dcterms:modified>
</cp:coreProperties>
</file>